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720" r:id="rId3"/>
    <p:sldId id="744" r:id="rId4"/>
    <p:sldId id="716" r:id="rId5"/>
    <p:sldId id="773" r:id="rId6"/>
    <p:sldId id="772" r:id="rId7"/>
    <p:sldId id="774" r:id="rId8"/>
    <p:sldId id="775" r:id="rId9"/>
    <p:sldId id="777" r:id="rId10"/>
    <p:sldId id="780" r:id="rId11"/>
    <p:sldId id="779" r:id="rId12"/>
    <p:sldId id="781" r:id="rId13"/>
    <p:sldId id="782" r:id="rId14"/>
    <p:sldId id="778" r:id="rId15"/>
    <p:sldId id="783" r:id="rId16"/>
    <p:sldId id="787" r:id="rId17"/>
    <p:sldId id="776" r:id="rId18"/>
    <p:sldId id="785" r:id="rId19"/>
    <p:sldId id="535" r:id="rId20"/>
    <p:sldId id="784" r:id="rId21"/>
    <p:sldId id="788" r:id="rId22"/>
    <p:sldId id="789" r:id="rId23"/>
    <p:sldId id="790" r:id="rId24"/>
    <p:sldId id="758" r:id="rId25"/>
    <p:sldId id="586" r:id="rId26"/>
    <p:sldId id="587" r:id="rId27"/>
    <p:sldId id="588" r:id="rId28"/>
    <p:sldId id="589" r:id="rId29"/>
    <p:sldId id="590" r:id="rId30"/>
    <p:sldId id="591" r:id="rId31"/>
    <p:sldId id="592" r:id="rId32"/>
    <p:sldId id="593" r:id="rId33"/>
    <p:sldId id="594" r:id="rId34"/>
    <p:sldId id="595" r:id="rId35"/>
    <p:sldId id="596" r:id="rId36"/>
    <p:sldId id="5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3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5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8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0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2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3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7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9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C8BE-DE36-E54E-A520-06A56ADD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Movzx</a:t>
            </a:r>
            <a:r>
              <a:rPr lang="en-US" dirty="0"/>
              <a:t> and </a:t>
            </a:r>
            <a:r>
              <a:rPr lang="en-US" dirty="0" err="1"/>
              <a:t>Movsx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54C6C-7865-154D-BFA3-476911FF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09ACE-1F60-7046-BE7B-90944A1D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D5DF2-4A89-A74B-8F35-C309486B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11</a:t>
            </a:fld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8749B9B-544B-F444-8E7A-1A5C8F71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1580" y="1937165"/>
            <a:ext cx="5076580" cy="432281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myByte1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BYTE 9Bh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bx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0A69Bh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movzx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bx       	;EAX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movzx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, myByte1   	;EAX=  </a:t>
            </a:r>
          </a:p>
          <a:p>
            <a:endParaRPr 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bx,0A69Bh</a:t>
            </a:r>
          </a:p>
          <a:p>
            <a:pPr>
              <a:buNone/>
            </a:pP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movsx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eax,bx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 	 ;EAX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5432B-788B-314C-97E7-BCE0F2E47913}"/>
              </a:ext>
            </a:extLst>
          </p:cNvPr>
          <p:cNvSpPr txBox="1"/>
          <p:nvPr/>
        </p:nvSpPr>
        <p:spPr>
          <a:xfrm>
            <a:off x="838200" y="2216427"/>
            <a:ext cx="574366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411463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114819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CB39-57DC-DD4C-8F4A-CDA56B26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spc="-50" dirty="0"/>
              <a:t>Data Transfer Instructions: </a:t>
            </a:r>
            <a:r>
              <a:rPr lang="en-US" sz="3200" spc="-50" dirty="0"/>
              <a:t>Direct-Offset Addressing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54E09-642C-2A4E-AF8B-FF1AED9F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AF0D4-BCDA-D84C-AF5D-4B5C63FC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8114B-C691-CB4C-A238-7AC2FCD3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14</a:t>
            </a:fld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7BFB7DC-23DA-064B-A0F3-2E017C81E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048" y="1882301"/>
            <a:ext cx="6705729" cy="432281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>
              <a:buNone/>
            </a:pPr>
            <a:r>
              <a:rPr lang="en-US" dirty="0"/>
              <a:t>           </a:t>
            </a:r>
            <a:r>
              <a:rPr lang="en-US" dirty="0" err="1"/>
              <a:t>arrayD</a:t>
            </a:r>
            <a:r>
              <a:rPr lang="en-US" dirty="0"/>
              <a:t> DWORD 10000h,20000h, 30000h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r>
              <a:rPr lang="en-US" sz="2000" dirty="0"/>
              <a:t>; Direct-Offset Addressing (</a:t>
            </a:r>
            <a:r>
              <a:rPr lang="en-US" sz="2000" dirty="0" err="1"/>
              <a:t>doubleword</a:t>
            </a:r>
            <a:r>
              <a:rPr lang="en-US" sz="2000" dirty="0"/>
              <a:t> array):</a:t>
            </a:r>
          </a:p>
          <a:p>
            <a:pPr>
              <a:buNone/>
            </a:pPr>
            <a:r>
              <a:rPr lang="en-US" sz="2000" dirty="0"/>
              <a:t>	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eax,arrayD</a:t>
            </a:r>
            <a:r>
              <a:rPr lang="en-US" sz="2000" dirty="0"/>
              <a:t> 	; EAX =</a:t>
            </a:r>
          </a:p>
          <a:p>
            <a:pPr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ebx</a:t>
            </a:r>
            <a:r>
              <a:rPr lang="en-US" sz="2000" dirty="0"/>
              <a:t>,[arrayD+4] 	; EBX =</a:t>
            </a:r>
          </a:p>
          <a:p>
            <a:pPr>
              <a:buNone/>
            </a:pPr>
            <a:r>
              <a:rPr lang="en-US" sz="2000" dirty="0"/>
              <a:t>            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edx</a:t>
            </a:r>
            <a:r>
              <a:rPr lang="en-US" sz="2000" dirty="0"/>
              <a:t>,[arrayD+8] 	; EDX =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32B05-59DE-7C4B-9B99-D88613059ADF}"/>
              </a:ext>
            </a:extLst>
          </p:cNvPr>
          <p:cNvSpPr txBox="1"/>
          <p:nvPr/>
        </p:nvSpPr>
        <p:spPr>
          <a:xfrm>
            <a:off x="645850" y="1882301"/>
            <a:ext cx="460439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374146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through each line of your code.</a:t>
            </a:r>
          </a:p>
          <a:p>
            <a:pPr lvl="1"/>
            <a:r>
              <a:rPr lang="en-US" dirty="0"/>
              <a:t>Execute the instruction </a:t>
            </a:r>
          </a:p>
          <a:p>
            <a:pPr lvl="1"/>
            <a:r>
              <a:rPr lang="en-US" dirty="0"/>
              <a:t>Take a screenshot of the code and register window</a:t>
            </a:r>
          </a:p>
          <a:p>
            <a:pPr lvl="1"/>
            <a:r>
              <a:rPr lang="en-US" dirty="0"/>
              <a:t>Record the line number, instruction, Register values in the answer sheet.</a:t>
            </a:r>
          </a:p>
          <a:p>
            <a:pPr lvl="1"/>
            <a:r>
              <a:rPr lang="en-US" dirty="0"/>
              <a:t>Also add the screenshot </a:t>
            </a:r>
          </a:p>
          <a:p>
            <a:pPr lvl="1"/>
            <a:r>
              <a:rPr lang="en-US" dirty="0"/>
              <a:t>Then explain the register contents. </a:t>
            </a:r>
          </a:p>
        </p:txBody>
      </p:sp>
    </p:spTree>
    <p:extLst>
      <p:ext uri="{BB962C8B-B14F-4D97-AF65-F5344CB8AC3E}">
        <p14:creationId xmlns:p14="http://schemas.microsoft.com/office/powerpoint/2010/main" val="266981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71F5-CF4C-E246-B775-08ADD15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Xchg</a:t>
            </a:r>
            <a:r>
              <a:rPr lang="en-US" dirty="0"/>
              <a:t> instruction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344A-BCC9-D145-8832-4BFCB3208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7617-F9AD-3E4E-BE22-EBAEEC3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D9C69-4681-104E-A7F9-D209B83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A8F60-4FAA-BA40-BB27-7A98CFF7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2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10D-0344-F441-A545-277477CA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XCHG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32921-BEFD-BA47-BE48-E1BA4272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14F1F-6481-3141-A86E-84B14669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56831-2672-1C4B-81F1-F7D253C4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B464C029-58E0-7743-BB7B-9C3F212EA20C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4626321" y="1825625"/>
            <a:ext cx="6727479" cy="43513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lvl="1">
              <a:buNone/>
            </a:pPr>
            <a:r>
              <a:rPr lang="de-DE" dirty="0"/>
              <a:t>val1 WORD 1000h</a:t>
            </a:r>
          </a:p>
          <a:p>
            <a:pPr lvl="1">
              <a:buNone/>
            </a:pPr>
            <a:r>
              <a:rPr lang="de-DE" dirty="0"/>
              <a:t>val2 WORD 2000h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000" dirty="0"/>
              <a:t>; Memory-to-memory exchange:</a:t>
            </a:r>
          </a:p>
          <a:p>
            <a:pPr>
              <a:buNone/>
            </a:pPr>
            <a:r>
              <a:rPr lang="en-US" sz="2000" dirty="0"/>
              <a:t>             mov ax,val1 	; AX =</a:t>
            </a:r>
          </a:p>
          <a:p>
            <a:pPr>
              <a:buNone/>
            </a:pPr>
            <a:r>
              <a:rPr lang="de-DE" sz="2000" dirty="0"/>
              <a:t>	          </a:t>
            </a:r>
            <a:r>
              <a:rPr lang="de-DE" sz="2000" dirty="0" err="1"/>
              <a:t>xchg</a:t>
            </a:r>
            <a:r>
              <a:rPr lang="de-DE" sz="2000" dirty="0"/>
              <a:t> ax,val2 	; AX=            , val2=</a:t>
            </a:r>
          </a:p>
          <a:p>
            <a:pPr>
              <a:buNone/>
            </a:pPr>
            <a:r>
              <a:rPr lang="de-DE" sz="2000" dirty="0"/>
              <a:t>              </a:t>
            </a:r>
            <a:r>
              <a:rPr lang="de-DE" sz="2000" dirty="0" err="1"/>
              <a:t>mov</a:t>
            </a:r>
            <a:r>
              <a:rPr lang="de-DE" sz="2000" dirty="0"/>
              <a:t> val1,ax	 ; val1 =</a:t>
            </a:r>
            <a:endParaRPr lang="en-US" sz="2000" dirty="0"/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3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909-1B19-2144-B660-4263A044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item in an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69B9-A27A-934F-B0D5-1B5DA485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69AE-893C-B841-86C0-748C0D7B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F024-A62F-9947-8F23-06F3BCFF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2A48EE-2DE8-6C43-BDD0-40DEBE24E1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02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 and run the program using the debugger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Examine the content of the registers 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56C9CAC-3B88-654C-B44B-F07CB07A9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888" y="4001294"/>
            <a:ext cx="958291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rearranges the values of three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doubleword</a:t>
            </a:r>
            <a:r>
              <a:rPr lang="en-US" altLang="en-US" sz="1800" dirty="0">
                <a:latin typeface="+mn-lt"/>
              </a:rPr>
              <a:t>  values in the following array as: 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                                      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   ----------</a:t>
            </a:r>
            <a:r>
              <a:rPr lang="en-US" altLang="en-US" sz="1800" dirty="0">
                <a:solidFill>
                  <a:srgbClr val="112EAC"/>
                </a:solidFill>
                <a:latin typeface="+mn-lt"/>
                <a:sym typeface="Wingdings"/>
              </a:rPr>
              <a:t>   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3, 1, 2.</a:t>
            </a:r>
          </a:p>
          <a:p>
            <a:pPr lvl="1" eaLnBrk="1" hangingPunct="1">
              <a:spcBef>
                <a:spcPct val="50000"/>
              </a:spcBef>
              <a:buClrTx/>
              <a:buNone/>
            </a:pP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		</a:t>
            </a:r>
            <a:endParaRPr lang="en-US" altLang="en-US" sz="18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BFFD5-F115-A14C-9A59-4B1F059D1B83}"/>
              </a:ext>
            </a:extLst>
          </p:cNvPr>
          <p:cNvSpPr txBox="1"/>
          <p:nvPr/>
        </p:nvSpPr>
        <p:spPr>
          <a:xfrm>
            <a:off x="4623936" y="5201623"/>
            <a:ext cx="18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next slide -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5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0772E-1EF6-4144-9C18-1F5E51E179F1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203960" y="1859280"/>
            <a:ext cx="10271760" cy="85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.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data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112EAC"/>
                </a:solidFill>
                <a:latin typeface="+mn-lt"/>
              </a:rPr>
              <a:t>arrayD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solidFill>
                  <a:srgbClr val="00B050"/>
                </a:solidFill>
                <a:latin typeface="+mn-lt"/>
              </a:rPr>
              <a:t>DWORD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1,2,3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1744980" y="4507793"/>
            <a:ext cx="1010564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2286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 2: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Exchange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with the </a:t>
            </a:r>
            <a:r>
              <a:rPr lang="en-US" altLang="en-US" sz="1800" b="1" dirty="0">
                <a:latin typeface="+mn-lt"/>
              </a:rPr>
              <a:t>THIRD</a:t>
            </a:r>
            <a:r>
              <a:rPr lang="en-US" altLang="en-US" sz="1800" dirty="0">
                <a:latin typeface="+mn-lt"/>
              </a:rPr>
              <a:t> array value and copy the value in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 to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array position.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				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744980" y="2800305"/>
            <a:ext cx="91897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marL="171450" indent="-1714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Courier New" charset="0"/>
              <a:buChar char="o"/>
            </a:pP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Step1:</a:t>
            </a:r>
            <a:r>
              <a:rPr lang="en-US" altLang="en-US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b="1" dirty="0">
                <a:latin typeface="+mn-lt"/>
              </a:rPr>
              <a:t>copy</a:t>
            </a:r>
            <a:r>
              <a:rPr lang="en-US" altLang="en-US" sz="1800" dirty="0">
                <a:latin typeface="+mn-lt"/>
              </a:rPr>
              <a:t> the </a:t>
            </a:r>
            <a:r>
              <a:rPr lang="en-US" altLang="en-US" sz="1800" b="1" dirty="0">
                <a:latin typeface="+mn-lt"/>
              </a:rPr>
              <a:t>FIRST</a:t>
            </a:r>
            <a:r>
              <a:rPr lang="en-US" altLang="en-US" sz="1800" dirty="0">
                <a:latin typeface="+mn-lt"/>
              </a:rPr>
              <a:t> value into </a:t>
            </a:r>
            <a:r>
              <a:rPr lang="en-US" altLang="en-US" sz="1800" b="1" dirty="0">
                <a:solidFill>
                  <a:srgbClr val="112EAC"/>
                </a:solidFill>
                <a:latin typeface="+mn-lt"/>
              </a:rPr>
              <a:t>EAX</a:t>
            </a:r>
            <a:r>
              <a:rPr lang="en-US" altLang="en-US" sz="18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b="1" dirty="0">
                <a:latin typeface="+mn-lt"/>
              </a:rPr>
              <a:t>exchange</a:t>
            </a:r>
            <a:r>
              <a:rPr lang="en-US" altLang="en-US" sz="1800" dirty="0">
                <a:latin typeface="+mn-lt"/>
              </a:rPr>
              <a:t> it with the value in </a:t>
            </a:r>
            <a:r>
              <a:rPr lang="en-US" altLang="en-US" sz="1800" b="1" dirty="0">
                <a:latin typeface="+mn-lt"/>
              </a:rPr>
              <a:t>the SECOND position</a:t>
            </a:r>
            <a:r>
              <a:rPr lang="en-US" altLang="en-US" sz="1800" dirty="0">
                <a:latin typeface="+mn-lt"/>
              </a:rPr>
              <a:t>.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283272" y="5230888"/>
            <a:ext cx="2834640" cy="727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137160" bIns="137160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+mn-lt"/>
              </a:rPr>
              <a:t>xchg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eax</a:t>
            </a:r>
            <a:r>
              <a:rPr lang="en-US" altLang="en-US" sz="1800" dirty="0">
                <a:latin typeface="+mn-lt"/>
              </a:rPr>
              <a:t>,[</a:t>
            </a:r>
            <a:r>
              <a:rPr lang="en-US" altLang="en-US" sz="1800" dirty="0">
                <a:solidFill>
                  <a:srgbClr val="112EAC"/>
                </a:solidFill>
                <a:latin typeface="+mn-lt"/>
              </a:rPr>
              <a:t>arrayD+8</a:t>
            </a:r>
            <a:r>
              <a:rPr lang="en-US" altLang="en-US" sz="1800" dirty="0">
                <a:latin typeface="+mn-lt"/>
              </a:rPr>
              <a:t>]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mov  </a:t>
            </a:r>
            <a:r>
              <a:rPr lang="en-US" altLang="en-US" sz="1800" dirty="0" err="1">
                <a:latin typeface="+mn-lt"/>
              </a:rPr>
              <a:t>arrayD,eax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79" y="286603"/>
            <a:ext cx="10645065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rgbClr val="112EAC"/>
                </a:solidFill>
              </a:rPr>
              <a:t>Data Transfer Instructions : Direct-Offset Operands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83272" y="3515992"/>
            <a:ext cx="5628629" cy="832684"/>
            <a:chOff x="3810000" y="3629915"/>
            <a:chExt cx="5628629" cy="832684"/>
          </a:xfrm>
        </p:grpSpPr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3810000" y="3695680"/>
              <a:ext cx="2834640" cy="7011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tIns="137160" bIns="13716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>
                  <a:latin typeface="+mn-lt"/>
                </a:rPr>
                <a:t>mov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 </a:t>
              </a:r>
              <a:r>
                <a:rPr lang="en-US" altLang="en-US" sz="1700" dirty="0" err="1">
                  <a:latin typeface="+mn-lt"/>
                </a:rPr>
                <a:t>arrayD</a:t>
              </a:r>
              <a:endParaRPr lang="en-US" altLang="en-US" sz="1700" dirty="0">
                <a:latin typeface="+mn-lt"/>
              </a:endParaRP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700" dirty="0" err="1">
                  <a:latin typeface="+mn-lt"/>
                </a:rPr>
                <a:t>xchg</a:t>
              </a:r>
              <a:r>
                <a:rPr lang="en-US" altLang="en-US" sz="1700" dirty="0">
                  <a:latin typeface="+mn-lt"/>
                </a:rPr>
                <a:t> </a:t>
              </a:r>
              <a:r>
                <a:rPr lang="en-US" altLang="en-US" sz="1700" dirty="0" err="1">
                  <a:latin typeface="+mn-lt"/>
                </a:rPr>
                <a:t>eax</a:t>
              </a:r>
              <a:r>
                <a:rPr lang="en-US" altLang="en-US" sz="1700" dirty="0">
                  <a:latin typeface="+mn-lt"/>
                </a:rPr>
                <a:t>, [</a:t>
              </a:r>
              <a:r>
                <a:rPr lang="en-US" altLang="en-US" sz="1700" dirty="0">
                  <a:solidFill>
                    <a:srgbClr val="112EAC"/>
                  </a:solidFill>
                  <a:latin typeface="+mn-lt"/>
                </a:rPr>
                <a:t>arrayD+4</a:t>
              </a:r>
              <a:r>
                <a:rPr lang="en-US" altLang="en-US" sz="1700" dirty="0">
                  <a:latin typeface="+mn-lt"/>
                </a:rPr>
                <a:t>]</a:t>
              </a:r>
              <a:endParaRPr lang="en-US" altLang="en-US" sz="2100" dirty="0"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349" y="3629915"/>
              <a:ext cx="1859280" cy="832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1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Transfer,</a:t>
            </a:r>
          </a:p>
          <a:p>
            <a:r>
              <a:rPr lang="en-US" dirty="0"/>
              <a:t>Arithmetic instructions with variables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4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D3D4-1071-DE44-8832-6479AB99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81C4-FEE4-0845-914A-D8A29D93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 to run the following program </a:t>
            </a:r>
          </a:p>
          <a:p>
            <a:r>
              <a:rPr lang="en-US" dirty="0"/>
              <a:t>Declare an array:</a:t>
            </a:r>
          </a:p>
          <a:p>
            <a:pPr lvl="1"/>
            <a:r>
              <a:rPr lang="en-US" dirty="0" err="1"/>
              <a:t>arrayB</a:t>
            </a:r>
            <a:r>
              <a:rPr lang="en-US" dirty="0"/>
              <a:t> WORD 1,2,3,4</a:t>
            </a:r>
          </a:p>
          <a:p>
            <a:r>
              <a:rPr lang="en-US" dirty="0"/>
              <a:t>Write code to Rearrange the array as follows: </a:t>
            </a:r>
          </a:p>
          <a:p>
            <a:pPr lvl="1"/>
            <a:r>
              <a:rPr lang="en-US" dirty="0"/>
              <a:t>4,3,1,2</a:t>
            </a:r>
          </a:p>
          <a:p>
            <a:r>
              <a:rPr lang="en-US" dirty="0"/>
              <a:t>Debug the code until you reach “INVOKE </a:t>
            </a:r>
            <a:r>
              <a:rPr lang="en-US" dirty="0" err="1"/>
              <a:t>ExitProcess</a:t>
            </a:r>
            <a:r>
              <a:rPr lang="en-US" dirty="0"/>
              <a:t>, 0”</a:t>
            </a:r>
          </a:p>
          <a:p>
            <a:r>
              <a:rPr lang="en-US" dirty="0"/>
              <a:t>Add the screenshot of your code in the answer sheet.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D6EC-0683-9740-8F6C-9DAD1DA8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AB25A-70B1-D04E-874E-A93E5E1A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42E01-B9DC-5B49-A493-EC5B18A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7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662E-8070-974A-8289-A7E12A2A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4ACA5-AFBE-3B40-9D21-1582B87A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13DA-E8F4-184D-BE12-C338F750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AD19-18AA-8D48-9E4F-E6260359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A03-B178-F64D-B3EE-FF8E2FAB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1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26E-E94D-D049-9787-D48F5ED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870B-9E89-CB43-9BAD-686BDAD1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E7745-7E47-4C4D-BABE-F1BC4F24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3DD5-292E-AF4F-9441-1D19E38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BBBD56-F2F3-B44F-AEC0-51C4BDF3AB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14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Create a new application to run the following program.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The data segment is provided:</a:t>
            </a:r>
          </a:p>
          <a:p>
            <a:pPr marL="91440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altLang="en-US" sz="17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Val1 SWORD 23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Val2 SWORD -35</a:t>
            </a:r>
          </a:p>
          <a:p>
            <a:pPr marL="91440">
              <a:lnSpc>
                <a:spcPct val="100000"/>
              </a:lnSpc>
              <a:buNone/>
            </a:pPr>
            <a:r>
              <a:rPr lang="en-US" sz="1700" dirty="0"/>
              <a:t>	Val3 SDWORD 4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Evaluate the following expression : </a:t>
            </a:r>
          </a:p>
          <a:p>
            <a:pPr marL="91440" lvl="1" indent="0">
              <a:lnSpc>
                <a:spcPct val="100000"/>
              </a:lnSpc>
              <a:buNone/>
            </a:pPr>
            <a:r>
              <a:rPr lang="en-US" sz="1700" dirty="0"/>
              <a:t>EBX = (-Val1 + val2) + (val3*3)</a:t>
            </a:r>
          </a:p>
          <a:p>
            <a:pPr marL="91440" lvl="1" indent="0">
              <a:lnSpc>
                <a:spcPct val="100000"/>
              </a:lnSpc>
              <a:buNone/>
            </a:pPr>
            <a:r>
              <a:rPr lang="en-US" sz="1700" dirty="0"/>
              <a:t>You can only use Mov, </a:t>
            </a:r>
            <a:r>
              <a:rPr lang="en-US" sz="1700" dirty="0" err="1"/>
              <a:t>Movsz</a:t>
            </a:r>
            <a:r>
              <a:rPr lang="en-US" sz="1700" dirty="0"/>
              <a:t>, </a:t>
            </a:r>
            <a:r>
              <a:rPr lang="en-US" sz="1700" dirty="0" err="1"/>
              <a:t>Movzx</a:t>
            </a:r>
            <a:r>
              <a:rPr lang="en-US" sz="1700" dirty="0"/>
              <a:t>, Add, Sub instructions.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700" dirty="0"/>
              <a:t>Build and run the program using the debugger</a:t>
            </a:r>
          </a:p>
          <a:p>
            <a:pPr marL="9144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dirty="0"/>
              <a:t>Examine the content of the registers </a:t>
            </a:r>
          </a:p>
        </p:txBody>
      </p:sp>
    </p:spTree>
    <p:extLst>
      <p:ext uri="{BB962C8B-B14F-4D97-AF65-F5344CB8AC3E}">
        <p14:creationId xmlns:p14="http://schemas.microsoft.com/office/powerpoint/2010/main" val="167702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7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7(a) : Mov instructions </a:t>
            </a:r>
          </a:p>
          <a:p>
            <a:r>
              <a:rPr lang="en-US" dirty="0">
                <a:highlight>
                  <a:srgbClr val="FFFF00"/>
                </a:highlight>
              </a:rPr>
              <a:t>Lab 7(b): </a:t>
            </a:r>
            <a:r>
              <a:rPr lang="en-US" dirty="0" err="1">
                <a:highlight>
                  <a:srgbClr val="FFFF00"/>
                </a:highlight>
              </a:rPr>
              <a:t>Movzx</a:t>
            </a:r>
            <a:r>
              <a:rPr lang="en-US" dirty="0">
                <a:highlight>
                  <a:srgbClr val="FFFF00"/>
                </a:highlight>
              </a:rPr>
              <a:t> and </a:t>
            </a:r>
            <a:r>
              <a:rPr lang="en-US" dirty="0" err="1">
                <a:highlight>
                  <a:srgbClr val="FFFF00"/>
                </a:highlight>
              </a:rPr>
              <a:t>movsx</a:t>
            </a:r>
            <a:r>
              <a:rPr lang="en-US" dirty="0">
                <a:highlight>
                  <a:srgbClr val="FFFF00"/>
                </a:highlight>
              </a:rPr>
              <a:t> instructions</a:t>
            </a:r>
          </a:p>
          <a:p>
            <a:r>
              <a:rPr lang="en-US" dirty="0">
                <a:highlight>
                  <a:srgbClr val="FFFF00"/>
                </a:highlight>
              </a:rPr>
              <a:t>Lab 7(c):</a:t>
            </a:r>
            <a:r>
              <a:rPr lang="en-US" sz="2800" spc="-50" dirty="0">
                <a:highlight>
                  <a:srgbClr val="FFFF00"/>
                </a:highlight>
              </a:rPr>
              <a:t> Direct-Offset Addressing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Lab 7(d): </a:t>
            </a:r>
            <a:r>
              <a:rPr lang="en-US" dirty="0" err="1">
                <a:highlight>
                  <a:srgbClr val="FFFF00"/>
                </a:highlight>
              </a:rPr>
              <a:t>xchg</a:t>
            </a:r>
            <a:r>
              <a:rPr lang="en-US" dirty="0">
                <a:highlight>
                  <a:srgbClr val="FFFF00"/>
                </a:highlight>
              </a:rPr>
              <a:t> instruction</a:t>
            </a:r>
          </a:p>
          <a:p>
            <a:r>
              <a:rPr lang="en-US" dirty="0">
                <a:highlight>
                  <a:srgbClr val="FFFF00"/>
                </a:highlight>
              </a:rPr>
              <a:t>Lab 7(e): Expression evaluation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</a:t>
            </a:r>
            <a:r>
              <a:rPr lang="en-US">
                <a:solidFill>
                  <a:srgbClr val="FF0000"/>
                </a:solidFill>
              </a:rPr>
              <a:t>: 03/05/21   </a:t>
            </a:r>
            <a:r>
              <a:rPr lang="en-US" dirty="0">
                <a:solidFill>
                  <a:srgbClr val="FF0000"/>
                </a:solidFill>
              </a:rPr>
              <a:t>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/>
              <a:t>Appendix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252-C5A2-0445-AEC4-2E81D73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7(a)</a:t>
            </a:r>
            <a:br>
              <a:rPr lang="en-US" dirty="0"/>
            </a:br>
            <a:r>
              <a:rPr lang="en-US" sz="4500" dirty="0"/>
              <a:t>Mov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F15F-E066-3D48-8F70-D90DE895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CD073-21EA-D948-B039-4E2B196E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CF86-B561-064D-B913-022E3B2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C3CF-DE3F-8A42-8F09-E366F05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1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C8A4-DB0C-E446-A4EE-F8172A6F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Instruction: Mov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43052-8261-1B4C-9352-BD2704A8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1928C-3B08-6C4E-BF9F-3BCA113C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F3109-3857-2C4D-A973-68DBC560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B2A6D2B4-F4F7-5D40-80CC-6246DC084263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6663350" y="1825625"/>
            <a:ext cx="4690450" cy="43513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37160" bIns="228600">
            <a:normAutofit lnSpcReduction="10000"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.data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BYTE 100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wVal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 WORD 2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wVal2 word 4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.code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bl,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ax, </a:t>
            </a: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wVal</a:t>
            </a:r>
            <a:endParaRPr lang="en-US" altLang="en-US" sz="2200" b="1" dirty="0">
              <a:solidFill>
                <a:srgbClr val="112EA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,al</a:t>
            </a: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2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al</a:t>
            </a: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2200" b="1" dirty="0" err="1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wVal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>
                <a:latin typeface="Times New Roman" charset="0"/>
                <a:ea typeface="Times New Roman" charset="0"/>
                <a:cs typeface="Times New Roman" charset="0"/>
              </a:rPr>
              <a:t>ax</a:t>
            </a: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b="1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b="1" dirty="0" err="1">
                <a:latin typeface="Times New Roman" charset="0"/>
                <a:ea typeface="Times New Roman" charset="0"/>
                <a:cs typeface="Times New Roman" charset="0"/>
              </a:rPr>
              <a:t>eax</a:t>
            </a:r>
            <a:r>
              <a:rPr lang="en-US" altLang="en-US" sz="22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None/>
            </a:pPr>
            <a:r>
              <a:rPr lang="en-US" altLang="en-US" sz="2200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en-US" sz="2200" b="1" dirty="0">
                <a:solidFill>
                  <a:srgbClr val="112EAC"/>
                </a:solidFill>
                <a:latin typeface="Times New Roman" charset="0"/>
                <a:ea typeface="Times New Roman" charset="0"/>
                <a:cs typeface="Times New Roman" charset="0"/>
              </a:rPr>
              <a:t>mov</a:t>
            </a:r>
            <a:r>
              <a:rPr lang="en-US" altLang="en-US" sz="2200" dirty="0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200" dirty="0">
                <a:latin typeface="Times New Roman" charset="0"/>
                <a:ea typeface="Times New Roman" charset="0"/>
                <a:cs typeface="Times New Roman" charset="0"/>
              </a:rPr>
              <a:t>wVal2,wVal</a:t>
            </a:r>
            <a:endParaRPr lang="en-US" altLang="en-US" sz="22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F6A7654D-356E-C84C-996A-524B09BB3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38231"/>
            <a:ext cx="5635027" cy="4351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137160" rIns="91440" bIns="228600" rtlCol="0">
            <a:normAutofit/>
          </a:bodyPr>
          <a:lstStyle>
            <a:lvl1pPr marL="2286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457200" algn="l"/>
                <a:tab pos="3657600" algn="l"/>
                <a:tab pos="4114800" algn="l"/>
              </a:tabLs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latin typeface="Courier New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Create a new Project to run the following program.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Examine the error message generated by MASM assembler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Do the visual studio errors’ messages show the type of error?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Correct those errors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/>
              <a:t>Build and run the program using the debugger 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B2F-249F-9245-9127-B303D26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 7(a)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0CB4C-810C-6747-9EDD-DA6EE17D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21B6-6580-2240-A3FD-0C32CDBB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A4D1D-AC26-E743-B23F-7E3F170A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FA3B4E-BE2F-D64B-86B2-516393FA7E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an answer sheet attached to the lab </a:t>
            </a:r>
          </a:p>
          <a:p>
            <a:pPr lvl="1"/>
            <a:r>
              <a:rPr lang="en-US" dirty="0"/>
              <a:t>After fixing errors, build your project without errors.</a:t>
            </a:r>
          </a:p>
          <a:p>
            <a:pPr lvl="1"/>
            <a:r>
              <a:rPr lang="en-US" dirty="0"/>
              <a:t>Take a screenshot of code and the message showing that build is successful.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1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13004</TotalTime>
  <Words>1512</Words>
  <Application>Microsoft Macintosh PowerPoint</Application>
  <PresentationFormat>Widescreen</PresentationFormat>
  <Paragraphs>298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Garamond</vt:lpstr>
      <vt:lpstr>Times New Roman</vt:lpstr>
      <vt:lpstr>Office Theme</vt:lpstr>
      <vt:lpstr>CSC 3210 Computer Organization and  Programming</vt:lpstr>
      <vt:lpstr>Learning Objective</vt:lpstr>
      <vt:lpstr>Disclaimer</vt:lpstr>
      <vt:lpstr>Attendance!</vt:lpstr>
      <vt:lpstr>Lab Work 7 Instructions</vt:lpstr>
      <vt:lpstr>Plan early …</vt:lpstr>
      <vt:lpstr>Lab 7(a) Mov instruction</vt:lpstr>
      <vt:lpstr>Data Transfer Instruction: Mov</vt:lpstr>
      <vt:lpstr>Submission Instruction 7(a)</vt:lpstr>
      <vt:lpstr>Lab 7(b)</vt:lpstr>
      <vt:lpstr>Movzx and Movsx</vt:lpstr>
      <vt:lpstr>Submission Instruction</vt:lpstr>
      <vt:lpstr>Lab 7(c)</vt:lpstr>
      <vt:lpstr>Data Transfer Instructions: Direct-Offset Addressing </vt:lpstr>
      <vt:lpstr>Submission Instruction</vt:lpstr>
      <vt:lpstr>Xchg instruction </vt:lpstr>
      <vt:lpstr>XCHG instruction</vt:lpstr>
      <vt:lpstr>Exchange item in an array</vt:lpstr>
      <vt:lpstr>Data Transfer Instructions : Direct-Offset Operands</vt:lpstr>
      <vt:lpstr>Lab 7(d)</vt:lpstr>
      <vt:lpstr>Submission instruction.</vt:lpstr>
      <vt:lpstr>Lab 7(e)</vt:lpstr>
      <vt:lpstr>Submission Instruction</vt:lpstr>
      <vt:lpstr>Appendix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200</cp:revision>
  <dcterms:created xsi:type="dcterms:W3CDTF">2020-12-18T04:27:11Z</dcterms:created>
  <dcterms:modified xsi:type="dcterms:W3CDTF">2021-02-26T16:36:33Z</dcterms:modified>
</cp:coreProperties>
</file>